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wmv" ContentType="video/x-wmv"/>
  <Default Extension="rels" ContentType="application/vnd.openxmlformats-package.relationships+xml"/>
  <Default Extension="bin" ContentType="application/vnd.openxmlformats-officedocument.oleObject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 type="screen16x9"/>
  <p:notesSz cx="9144000" cy="51435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howGuides="1">
      <p:cViewPr varScale="1">
        <p:scale>
          <a:sx n="139" d="100"/>
          <a:sy n="139" d="100"/>
        </p:scale>
        <p:origin x="726" y="120"/>
      </p:cViewPr>
      <p:guideLst>
        <p:guide pos="162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presProps" Target="presProps.xml" /><Relationship Id="rId27" Type="http://schemas.openxmlformats.org/officeDocument/2006/relationships/tableStyles" Target="tableStyles.xml" /><Relationship Id="rId2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1597819"/>
            <a:ext cx="7772400" cy="1102519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55B961-173D-41C4-A722-0B2AA6CD2F7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27B507-5EED-4391-96FE-716FC489D02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55B961-173D-41C4-A722-0B2AA6CD2F7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27B507-5EED-4391-96FE-716FC489D02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154781"/>
            <a:ext cx="2057400" cy="329088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154781"/>
            <a:ext cx="6019800" cy="329088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55B961-173D-41C4-A722-0B2AA6CD2F7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27B507-5EED-4391-96FE-716FC489D02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55B961-173D-41C4-A722-0B2AA6CD2F7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27B507-5EED-4391-96FE-716FC489D02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55B961-173D-41C4-A722-0B2AA6CD2F7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27B507-5EED-4391-96FE-716FC489D02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55B961-173D-41C4-A722-0B2AA6CD2F7B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27B507-5EED-4391-96FE-716FC489D02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55B961-173D-41C4-A722-0B2AA6CD2F7B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27B507-5EED-4391-96FE-716FC489D02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55B961-173D-41C4-A722-0B2AA6CD2F7B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27B507-5EED-4391-96FE-716FC489D02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55B961-173D-41C4-A722-0B2AA6CD2F7B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27B507-5EED-4391-96FE-716FC489D02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55B961-173D-41C4-A722-0B2AA6CD2F7B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27B507-5EED-4391-96FE-716FC489D02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55B961-173D-41C4-A722-0B2AA6CD2F7B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27B507-5EED-4391-96FE-716FC489D02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55B961-173D-41C4-A722-0B2AA6CD2F7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27B507-5EED-4391-96FE-716FC489D02C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microsoft.com/office/2007/relationships/media" Target="../media/media1.wmv"/><Relationship Id="rId4" Type="http://schemas.openxmlformats.org/officeDocument/2006/relationships/video" Target="../media/media1.wmv" 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microsoft.com/office/2007/relationships/media" Target="../media/media2.wmv"/><Relationship Id="rId4" Type="http://schemas.openxmlformats.org/officeDocument/2006/relationships/video" Target="../media/media2.wmv" 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6.jpg"/><Relationship Id="rId4" Type="http://schemas.openxmlformats.org/officeDocument/2006/relationships/image" Target="../media/image27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 bwMode="auto"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TextBox 30"/>
          <p:cNvSpPr txBox="1"/>
          <p:nvPr/>
        </p:nvSpPr>
        <p:spPr bwMode="auto">
          <a:xfrm>
            <a:off x="4197017" y="1029877"/>
            <a:ext cx="469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</a:rPr>
              <a:t>МЫ ВМЕСТЕ НАВСЕГДА:</a:t>
            </a:r>
            <a:endParaRPr lang="ru-RU" sz="24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</a:rPr>
              <a:t>К 85-ЛЕТИЮ ВОССОЕДИНЕНИЯ ЗАПАДНОЙ БЕЛАРУСИ И БССР</a:t>
            </a:r>
            <a:endParaRPr lang="ru-RU" sz="2400" b="1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 bwMode="auto"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3959932" y="4191929"/>
            <a:ext cx="108010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TextBox 38"/>
          <p:cNvSpPr txBox="1"/>
          <p:nvPr/>
        </p:nvSpPr>
        <p:spPr bwMode="auto"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b="1">
                <a:solidFill>
                  <a:srgbClr val="002060"/>
                </a:solidFill>
              </a:rPr>
              <a:t>Единый день </a:t>
            </a:r>
            <a:br>
              <a:rPr lang="ru-RU" sz="2300" b="1">
                <a:solidFill>
                  <a:srgbClr val="002060"/>
                </a:solidFill>
              </a:rPr>
            </a:br>
            <a:r>
              <a:rPr lang="ru-RU" sz="2300" b="1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>
                <a:solidFill>
                  <a:schemeClr val="tx2">
                    <a:lumMod val="75000"/>
                  </a:schemeClr>
                </a:solidFill>
              </a:rPr>
            </a:br>
            <a:endParaRPr lang="ru-RU" sz="23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/>
              <a:t>сентябрь 2024 </a:t>
            </a:r>
            <a:r>
              <a:rPr lang="ru-RU"/>
              <a:t>г.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 bwMode="auto">
          <a:xfrm>
            <a:off x="0" y="0"/>
            <a:ext cx="2843807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20472" y="4189301"/>
            <a:ext cx="108010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95536" y="1786919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</a:rPr>
              <a:t>Белорусская </a:t>
            </a:r>
            <a:r>
              <a:rPr lang="ru-RU" sz="2400" b="1">
                <a:solidFill>
                  <a:schemeClr val="bg1"/>
                </a:solidFill>
              </a:rPr>
              <a:t>культура </a:t>
            </a:r>
            <a:r>
              <a:rPr lang="ru-RU" sz="2400" b="1">
                <a:solidFill>
                  <a:schemeClr val="bg1"/>
                </a:solidFill>
              </a:rPr>
              <a:t>прекратила свое развитие </a:t>
            </a:r>
            <a:endParaRPr lang="ru-RU" sz="2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</a:rPr>
              <a:t>Концлагерь </a:t>
            </a:r>
            <a:br>
              <a:rPr lang="ru-RU" sz="2800" b="1">
                <a:solidFill>
                  <a:schemeClr val="bg1"/>
                </a:solidFill>
              </a:rPr>
            </a:br>
            <a:r>
              <a:rPr lang="ru-RU" sz="2800" b="1">
                <a:solidFill>
                  <a:schemeClr val="bg1"/>
                </a:solidFill>
              </a:rPr>
              <a:t>в </a:t>
            </a:r>
            <a:r>
              <a:rPr lang="ru-RU" sz="2800" b="1">
                <a:solidFill>
                  <a:schemeClr val="bg1"/>
                </a:solidFill>
              </a:rPr>
              <a:t>Березе-</a:t>
            </a:r>
            <a:r>
              <a:rPr lang="ru-RU" sz="2800" b="1">
                <a:solidFill>
                  <a:schemeClr val="bg1"/>
                </a:solidFill>
              </a:rPr>
              <a:t>Картузской</a:t>
            </a:r>
            <a:endParaRPr lang="ru-RU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>
          <a:blip r:embed="rId2"/>
          <a:srcRect l="3626" t="0" r="8557" b="0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3347863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 bwMode="auto"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</a:rPr>
              <a:t>Судьба </a:t>
            </a:r>
            <a:r>
              <a:rPr lang="ru-RU" sz="2000" b="1">
                <a:solidFill>
                  <a:schemeClr val="bg1"/>
                </a:solidFill>
              </a:rPr>
              <a:t>польского государства была предопределена за четыре месяца </a:t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>
                <a:solidFill>
                  <a:schemeClr val="bg1"/>
                </a:solidFill>
              </a:rPr>
              <a:t>до </a:t>
            </a:r>
            <a:r>
              <a:rPr lang="ru-RU" sz="2000" b="1">
                <a:solidFill>
                  <a:schemeClr val="bg1"/>
                </a:solidFill>
              </a:rPr>
              <a:t>подписания 23 августа 1939 </a:t>
            </a:r>
            <a:r>
              <a:rPr lang="ru-RU" sz="2000" b="1">
                <a:solidFill>
                  <a:schemeClr val="bg1"/>
                </a:solidFill>
              </a:rPr>
              <a:t>г. </a:t>
            </a:r>
            <a:r>
              <a:rPr lang="ru-RU" sz="2000" b="1">
                <a:solidFill>
                  <a:schemeClr val="bg1"/>
                </a:solidFill>
              </a:rPr>
              <a:t>германо-советского договора </a:t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>
                <a:solidFill>
                  <a:schemeClr val="bg1"/>
                </a:solidFill>
              </a:rPr>
              <a:t>о ненападении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676456" y="4191929"/>
            <a:ext cx="108010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i="1"/>
              <a:t>К пакту Молотова–Риббентропа </a:t>
            </a:r>
            <a:br>
              <a:rPr lang="ru-RU" i="1"/>
            </a:br>
            <a:r>
              <a:rPr lang="be-BY" i="1"/>
              <a:t>не </a:t>
            </a:r>
            <a:r>
              <a:rPr lang="be-BY" i="1"/>
              <a:t>прилагалась военная конвенция. </a:t>
            </a:r>
            <a:br>
              <a:rPr lang="be-BY" i="1"/>
            </a:br>
            <a:r>
              <a:rPr lang="be-BY" i="1"/>
              <a:t>Д</a:t>
            </a:r>
            <a:r>
              <a:rPr lang="ru-RU" i="1"/>
              <a:t>остигнутые</a:t>
            </a:r>
            <a:r>
              <a:rPr lang="ru-RU" i="1"/>
              <a:t> договоренности </a:t>
            </a:r>
            <a:r>
              <a:rPr lang="ru-RU" i="1"/>
              <a:t>между Германией и Советским Союзом </a:t>
            </a:r>
            <a:br>
              <a:rPr lang="ru-RU" i="1"/>
            </a:br>
            <a:r>
              <a:rPr lang="ru-RU" i="1"/>
              <a:t>не </a:t>
            </a:r>
            <a:r>
              <a:rPr lang="ru-RU" i="1"/>
              <a:t>делали их союзниками ни формально, </a:t>
            </a:r>
            <a:br>
              <a:rPr lang="ru-RU" i="1"/>
            </a:br>
            <a:r>
              <a:rPr lang="ru-RU" i="1"/>
              <a:t>ни фактически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 bwMode="auto"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</a:rPr>
              <a:t>В </a:t>
            </a:r>
            <a:r>
              <a:rPr lang="ru-RU" sz="2000" b="1">
                <a:solidFill>
                  <a:schemeClr val="bg1"/>
                </a:solidFill>
              </a:rPr>
              <a:t>условиях разгрома польского </a:t>
            </a:r>
            <a:r>
              <a:rPr lang="ru-RU" sz="2000" b="1">
                <a:solidFill>
                  <a:schemeClr val="bg1"/>
                </a:solidFill>
              </a:rPr>
              <a:t>государства Красная Армия ввела войска на территорию Западной </a:t>
            </a:r>
            <a:r>
              <a:rPr lang="ru-RU" sz="2000" b="1">
                <a:solidFill>
                  <a:schemeClr val="bg1"/>
                </a:solidFill>
              </a:rPr>
              <a:t>Беларуси 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4585000" y="0"/>
            <a:ext cx="108010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 b="1" i="1"/>
              <a:t>СССР войны Польше </a:t>
            </a:r>
            <a:br>
              <a:rPr lang="ru-RU" sz="1700" b="1" i="1"/>
            </a:br>
            <a:r>
              <a:rPr lang="ru-RU" sz="1700" b="1" i="1"/>
              <a:t>не </a:t>
            </a:r>
            <a:r>
              <a:rPr lang="ru-RU" sz="1700" b="1" i="1"/>
              <a:t>объявлял. </a:t>
            </a:r>
            <a:br>
              <a:rPr lang="ru-RU" sz="1700" b="1" i="1"/>
            </a:br>
            <a:r>
              <a:rPr lang="ru-RU" sz="1700" b="1" i="1"/>
              <a:t>Польское </a:t>
            </a:r>
            <a:r>
              <a:rPr lang="ru-RU" sz="1700" b="1" i="1"/>
              <a:t>п</a:t>
            </a:r>
            <a:r>
              <a:rPr lang="ru-RU" sz="1700" b="1" i="1"/>
              <a:t>равительство признало</a:t>
            </a:r>
            <a:r>
              <a:rPr lang="ru-RU" sz="1700" b="1" i="1"/>
              <a:t>, что состояния </a:t>
            </a:r>
            <a:br>
              <a:rPr lang="ru-RU" sz="1700" b="1" i="1"/>
            </a:br>
            <a:r>
              <a:rPr lang="ru-RU" sz="1700" b="1" i="1"/>
              <a:t>войны </a:t>
            </a:r>
            <a:r>
              <a:rPr lang="ru-RU" sz="1700" b="1" i="1"/>
              <a:t>с Советским Союзом </a:t>
            </a:r>
            <a:r>
              <a:rPr lang="ru-RU" sz="1700" b="1" i="1"/>
              <a:t>нет </a:t>
            </a:r>
            <a:endParaRPr lang="ru-RU" sz="1700" b="1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847" y="8173"/>
            <a:ext cx="9129470" cy="51353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 bwMode="auto"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i="1"/>
              <a:t>Верховный Совет БССР принял Закон о включении Западной Беларуси </a:t>
            </a:r>
            <a:br>
              <a:rPr lang="ru-RU" sz="2000" b="1" i="1"/>
            </a:br>
            <a:r>
              <a:rPr lang="ru-RU" sz="2000" b="1" i="1"/>
              <a:t>в </a:t>
            </a:r>
            <a:r>
              <a:rPr lang="ru-RU" sz="2000" b="1" i="1"/>
              <a:t>состав </a:t>
            </a:r>
            <a:r>
              <a:rPr lang="ru-RU" sz="2000" b="1" i="1"/>
              <a:t>республики</a:t>
            </a:r>
            <a:endParaRPr lang="ru-RU" sz="2000" b="1"/>
          </a:p>
        </p:txBody>
      </p:sp>
      <p:sp>
        <p:nvSpPr>
          <p:cNvPr id="9" name="Прямоугольник 8"/>
          <p:cNvSpPr/>
          <p:nvPr/>
        </p:nvSpPr>
        <p:spPr bwMode="auto"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676456" y="4191929"/>
            <a:ext cx="108010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/>
              <a:t>Верховный Совет СССР удовлетворил </a:t>
            </a:r>
            <a:r>
              <a:rPr lang="ru-RU" sz="2000" b="1" i="1"/>
              <a:t>просьбы</a:t>
            </a:r>
            <a:br>
              <a:rPr lang="ru-RU" sz="2000" b="1" i="1"/>
            </a:br>
            <a:r>
              <a:rPr lang="ru-RU" sz="2000" b="1" i="1"/>
              <a:t>о </a:t>
            </a:r>
            <a:r>
              <a:rPr lang="ru-RU" sz="2000" b="1" i="1"/>
              <a:t>принятии Западной Беларуси </a:t>
            </a:r>
            <a:r>
              <a:rPr lang="ru-RU" sz="2000" b="1" i="1"/>
              <a:t>и </a:t>
            </a:r>
            <a:r>
              <a:rPr lang="ru-RU" sz="2000" b="1" i="1"/>
              <a:t>Западной Украины в состав Советского </a:t>
            </a:r>
            <a:r>
              <a:rPr lang="ru-RU" sz="2000" b="1" i="1"/>
              <a:t>Союза </a:t>
            </a:r>
            <a:endParaRPr lang="ru-RU" sz="2000" b="1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2 ноября 1939 г.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575257" y="3193399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14 ноября 1939 г.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 bwMode="auto"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 bwMode="auto"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</a:rPr>
              <a:t>К концу </a:t>
            </a:r>
            <a:r>
              <a:rPr lang="ru-RU" sz="2000" b="1">
                <a:solidFill>
                  <a:schemeClr val="bg1"/>
                </a:solidFill>
              </a:rPr>
              <a:t>1940 года в Западной  Беларуси объем </a:t>
            </a:r>
            <a:r>
              <a:rPr lang="ru-RU" sz="2000" b="1">
                <a:solidFill>
                  <a:schemeClr val="bg1"/>
                </a:solidFill>
              </a:rPr>
              <a:t>валовой промышленной продукции </a:t>
            </a:r>
            <a:r>
              <a:rPr lang="ru-RU" sz="2000" b="1">
                <a:solidFill>
                  <a:schemeClr val="bg1"/>
                </a:solidFill>
              </a:rPr>
              <a:t>по </a:t>
            </a:r>
            <a:r>
              <a:rPr lang="ru-RU" sz="2000" b="1">
                <a:solidFill>
                  <a:schemeClr val="bg1"/>
                </a:solidFill>
              </a:rPr>
              <a:t>сравнению с </a:t>
            </a:r>
            <a:r>
              <a:rPr lang="ru-RU" sz="2000" b="1">
                <a:solidFill>
                  <a:schemeClr val="bg1"/>
                </a:solidFill>
              </a:rPr>
              <a:t>1938 годом </a:t>
            </a:r>
            <a:r>
              <a:rPr lang="ru-RU" sz="2000" b="1">
                <a:solidFill>
                  <a:schemeClr val="bg1"/>
                </a:solidFill>
              </a:rPr>
              <a:t>увеличился более чем в два </a:t>
            </a:r>
            <a:r>
              <a:rPr lang="ru-RU" sz="2000" b="1">
                <a:solidFill>
                  <a:schemeClr val="bg1"/>
                </a:solidFill>
              </a:rPr>
              <a:t>раза. </a:t>
            </a:r>
            <a:endParaRPr lang="en-US" sz="2000" b="1">
              <a:solidFill>
                <a:schemeClr val="bg1"/>
              </a:solidFill>
            </a:endParaRPr>
          </a:p>
          <a:p>
            <a:pPr>
              <a:defRPr/>
            </a:pPr>
            <a:endParaRPr lang="ru-RU" sz="2000" b="1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000" b="1">
                <a:solidFill>
                  <a:schemeClr val="bg1"/>
                </a:solidFill>
              </a:rPr>
              <a:t>Более </a:t>
            </a:r>
            <a:r>
              <a:rPr lang="ru-RU" sz="2000" b="1">
                <a:solidFill>
                  <a:schemeClr val="bg1"/>
                </a:solidFill>
              </a:rPr>
              <a:t>1 млн га </a:t>
            </a:r>
            <a:r>
              <a:rPr lang="ru-RU" sz="2000" b="1">
                <a:solidFill>
                  <a:schemeClr val="bg1"/>
                </a:solidFill>
              </a:rPr>
              <a:t>земли было роздано малоземельным и безземельным </a:t>
            </a:r>
            <a:r>
              <a:rPr lang="ru-RU" sz="2000" b="1">
                <a:solidFill>
                  <a:schemeClr val="bg1"/>
                </a:solidFill>
              </a:rPr>
              <a:t>крестьянам</a:t>
            </a:r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 bwMode="auto"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 bwMode="auto"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TextBox 31"/>
          <p:cNvSpPr txBox="1"/>
          <p:nvPr/>
        </p:nvSpPr>
        <p:spPr bwMode="auto">
          <a:xfrm>
            <a:off x="3635896" y="1636223"/>
            <a:ext cx="48509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200" b="1">
                <a:solidFill>
                  <a:schemeClr val="bg1"/>
                </a:solidFill>
              </a:rPr>
              <a:t>Беларусь помнит </a:t>
            </a:r>
            <a:br>
              <a:rPr lang="ru-RU" sz="2200" b="1">
                <a:solidFill>
                  <a:schemeClr val="bg1"/>
                </a:solidFill>
              </a:rPr>
            </a:br>
            <a:r>
              <a:rPr lang="ru-RU" sz="2200" b="1">
                <a:solidFill>
                  <a:schemeClr val="bg1"/>
                </a:solidFill>
              </a:rPr>
              <a:t>об </a:t>
            </a:r>
            <a:r>
              <a:rPr lang="ru-RU" sz="2200" b="1">
                <a:solidFill>
                  <a:schemeClr val="bg1"/>
                </a:solidFill>
              </a:rPr>
              <a:t>актах терроризма </a:t>
            </a:r>
            <a:br>
              <a:rPr lang="ru-RU" sz="2200" b="1">
                <a:solidFill>
                  <a:schemeClr val="bg1"/>
                </a:solidFill>
              </a:rPr>
            </a:br>
            <a:r>
              <a:rPr lang="ru-RU" sz="2200" b="1">
                <a:solidFill>
                  <a:schemeClr val="bg1"/>
                </a:solidFill>
              </a:rPr>
              <a:t>против </a:t>
            </a:r>
            <a:r>
              <a:rPr lang="ru-RU" sz="2200" b="1">
                <a:solidFill>
                  <a:schemeClr val="bg1"/>
                </a:solidFill>
              </a:rPr>
              <a:t>белорусов, </a:t>
            </a:r>
            <a:r>
              <a:rPr lang="ru-RU" sz="2200" b="1">
                <a:solidFill>
                  <a:schemeClr val="bg1"/>
                </a:solidFill>
              </a:rPr>
              <a:t>совершенных </a:t>
            </a:r>
            <a:r>
              <a:rPr lang="ru-RU" sz="2200" b="1">
                <a:solidFill>
                  <a:schemeClr val="bg1"/>
                </a:solidFill>
              </a:rPr>
              <a:t>командирами и </a:t>
            </a:r>
            <a:r>
              <a:rPr lang="ru-RU" sz="2200" b="1">
                <a:solidFill>
                  <a:schemeClr val="bg1"/>
                </a:solidFill>
              </a:rPr>
              <a:t>бойцами </a:t>
            </a:r>
            <a:r>
              <a:rPr lang="ru-RU" sz="2200" b="1">
                <a:solidFill>
                  <a:schemeClr val="bg1"/>
                </a:solidFill>
              </a:rPr>
              <a:t>Армии </a:t>
            </a:r>
            <a:r>
              <a:rPr lang="ru-RU" sz="2200" b="1">
                <a:solidFill>
                  <a:schemeClr val="bg1"/>
                </a:solidFill>
              </a:rPr>
              <a:t>Крайовой</a:t>
            </a:r>
            <a:r>
              <a:rPr lang="ru-RU" sz="2200" b="1">
                <a:solidFill>
                  <a:schemeClr val="bg1"/>
                </a:solidFill>
              </a:rPr>
              <a:t> и пост-</a:t>
            </a:r>
            <a:r>
              <a:rPr lang="ru-RU" sz="2200" b="1">
                <a:solidFill>
                  <a:schemeClr val="bg1"/>
                </a:solidFill>
              </a:rPr>
              <a:t>аковского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ru-RU" sz="2200" b="1">
                <a:solidFill>
                  <a:schemeClr val="bg1"/>
                </a:solidFill>
              </a:rPr>
              <a:t>подполья</a:t>
            </a:r>
            <a:endParaRPr lang="ru-RU" sz="2200" b="1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 bwMode="auto"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8820472" y="4191933"/>
            <a:ext cx="108010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 bwMode="auto"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TextBox 31"/>
          <p:cNvSpPr txBox="1"/>
          <p:nvPr/>
        </p:nvSpPr>
        <p:spPr bwMode="auto"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</a:rPr>
              <a:t>В </a:t>
            </a:r>
            <a:r>
              <a:rPr lang="ru-RU" sz="2000" b="1">
                <a:solidFill>
                  <a:schemeClr val="bg1"/>
                </a:solidFill>
              </a:rPr>
              <a:t>1945 году возрождение польской государственности обеспечил именно </a:t>
            </a:r>
            <a:r>
              <a:rPr lang="ru-RU" sz="2000" b="1">
                <a:solidFill>
                  <a:schemeClr val="bg1"/>
                </a:solidFill>
              </a:rPr>
              <a:t>СССР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 bwMode="auto"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 bwMode="auto"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TextBox 31"/>
          <p:cNvSpPr txBox="1"/>
          <p:nvPr/>
        </p:nvSpPr>
        <p:spPr bwMode="auto"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e-BY" sz="2000" b="1">
                <a:solidFill>
                  <a:schemeClr val="bg1"/>
                </a:solidFill>
              </a:rPr>
              <a:t>Под </a:t>
            </a:r>
            <a:r>
              <a:rPr lang="be-BY" sz="2000" b="1">
                <a:solidFill>
                  <a:schemeClr val="bg1"/>
                </a:solidFill>
              </a:rPr>
              <a:t>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be-BY" sz="2000" b="1">
                <a:solidFill>
                  <a:schemeClr val="bg1"/>
                </a:solidFill>
              </a:rPr>
              <a:t>“</a:t>
            </a:r>
            <a:r>
              <a:rPr lang="be-BY" sz="2000" b="1">
                <a:solidFill>
                  <a:schemeClr val="bg1"/>
                </a:solidFill>
              </a:rPr>
              <a:t>Бурого”  бандиты сожгли 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be-BY" sz="2000" b="1">
                <a:solidFill>
                  <a:schemeClr val="bg1"/>
                </a:solidFill>
              </a:rPr>
              <a:t>5 </a:t>
            </a:r>
            <a:r>
              <a:rPr lang="be-BY" sz="2000" b="1">
                <a:solidFill>
                  <a:schemeClr val="bg1"/>
                </a:solidFill>
              </a:rPr>
              <a:t>белорусских </a:t>
            </a:r>
            <a:r>
              <a:rPr lang="be-BY" sz="2000" b="1">
                <a:solidFill>
                  <a:schemeClr val="bg1"/>
                </a:solidFill>
              </a:rPr>
              <a:t>деревень 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be-BY" sz="2000" b="1">
                <a:solidFill>
                  <a:schemeClr val="bg1"/>
                </a:solidFill>
              </a:rPr>
              <a:t>в Подляшье. </a:t>
            </a:r>
            <a:r>
              <a:rPr lang="be-BY" sz="2000" b="1">
                <a:solidFill>
                  <a:schemeClr val="bg1"/>
                </a:solidFill>
              </a:rPr>
              <a:t>Были зверски убиты около 80 </a:t>
            </a:r>
            <a:r>
              <a:rPr lang="be-BY" sz="2000" b="1">
                <a:solidFill>
                  <a:schemeClr val="bg1"/>
                </a:solidFill>
              </a:rPr>
              <a:t>человек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 bwMode="auto"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8820472" y="4191933"/>
            <a:ext cx="108010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rcRect l="1160" t="0" r="1111" b="0"/>
          <a:stretch/>
        </p:blipFill>
        <p:spPr bwMode="auto">
          <a:xfrm>
            <a:off x="0" y="-2536"/>
            <a:ext cx="9144000" cy="5146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 bwMode="auto"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TextBox 31"/>
          <p:cNvSpPr txBox="1"/>
          <p:nvPr/>
        </p:nvSpPr>
        <p:spPr bwMode="auto">
          <a:xfrm>
            <a:off x="2156728" y="2055541"/>
            <a:ext cx="48509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bg1"/>
                </a:solidFill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>
                <a:solidFill>
                  <a:schemeClr val="bg1"/>
                </a:solidFill>
              </a:rPr>
            </a:br>
            <a:r>
              <a:rPr lang="ru-RU" b="1">
                <a:solidFill>
                  <a:schemeClr val="bg1"/>
                </a:solidFill>
              </a:rPr>
              <a:t>85 лет назад 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8856477" y="4191933"/>
            <a:ext cx="108010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rcRect l="1389" t="0" r="1388" b="0"/>
          <a:stretch/>
        </p:blipFill>
        <p:spPr bwMode="auto">
          <a:xfrm>
            <a:off x="0" y="-14696"/>
            <a:ext cx="9144000" cy="5172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>
          <a:blip r:embed="rId2"/>
          <a:srcRect l="25345" t="5907" r="7525" b="26962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971601" y="589790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600" b="1" i="1">
                <a:solidFill>
                  <a:schemeClr val="bg1"/>
                </a:solidFill>
              </a:rPr>
              <a:t>   Само </a:t>
            </a:r>
            <a:r>
              <a:rPr lang="ru-RU" sz="1600" b="1" i="1">
                <a:solidFill>
                  <a:schemeClr val="bg1"/>
                </a:solidFill>
              </a:rPr>
              <a:t>время, время глобального передела мира, вернуло дату </a:t>
            </a:r>
            <a:r>
              <a:rPr lang="ru-RU" sz="1600" b="1" i="1">
                <a:solidFill>
                  <a:schemeClr val="bg1"/>
                </a:solidFill>
              </a:rPr>
              <a:t>17 </a:t>
            </a:r>
            <a:r>
              <a:rPr lang="ru-RU" sz="1600" b="1" i="1">
                <a:solidFill>
                  <a:schemeClr val="bg1"/>
                </a:solidFill>
              </a:rPr>
              <a:t>сентября в наш календарь государственных праздников. </a:t>
            </a:r>
            <a:br>
              <a:rPr lang="ru-RU" sz="1600" b="1" i="1">
                <a:solidFill>
                  <a:schemeClr val="bg1"/>
                </a:solidFill>
              </a:rPr>
            </a:br>
            <a:r>
              <a:rPr lang="ru-RU" sz="1600" b="1" i="1">
                <a:solidFill>
                  <a:schemeClr val="bg1"/>
                </a:solidFill>
              </a:rPr>
              <a:t>   Чем </a:t>
            </a:r>
            <a:r>
              <a:rPr lang="ru-RU" sz="1600" b="1" i="1">
                <a:solidFill>
                  <a:schemeClr val="bg1"/>
                </a:solidFill>
              </a:rPr>
              <a:t>больше мы видим, как рушатся современные государства, </a:t>
            </a:r>
            <a:r>
              <a:rPr lang="ru-RU" sz="1600" b="1" i="1">
                <a:solidFill>
                  <a:schemeClr val="bg1"/>
                </a:solidFill>
              </a:rPr>
              <a:t>как </a:t>
            </a:r>
            <a:r>
              <a:rPr lang="ru-RU" sz="1600" b="1" i="1">
                <a:solidFill>
                  <a:schemeClr val="bg1"/>
                </a:solidFill>
              </a:rPr>
              <a:t>народы теряют родину, дом, традиции, </a:t>
            </a:r>
            <a:r>
              <a:rPr lang="ru-RU" sz="1600" b="1" i="1">
                <a:solidFill>
                  <a:schemeClr val="bg1"/>
                </a:solidFill>
              </a:rPr>
              <a:t>– тем </a:t>
            </a:r>
            <a:r>
              <a:rPr lang="ru-RU" sz="1600" b="1" i="1">
                <a:solidFill>
                  <a:schemeClr val="bg1"/>
                </a:solidFill>
              </a:rPr>
              <a:t>пристальней всматриваемся в историю родной земли… </a:t>
            </a:r>
            <a:r>
              <a:rPr lang="ru-RU" sz="1600" b="1" i="1">
                <a:solidFill>
                  <a:schemeClr val="bg1"/>
                </a:solidFill>
              </a:rPr>
              <a:t>По </a:t>
            </a:r>
            <a:r>
              <a:rPr lang="ru-RU" sz="1600" b="1" i="1">
                <a:solidFill>
                  <a:schemeClr val="bg1"/>
                </a:solidFill>
              </a:rPr>
              <a:t>сути нет новых вызовов. Есть забытые старые уроки и угрозы. </a:t>
            </a:r>
            <a:br>
              <a:rPr lang="ru-RU" sz="1600" b="1" i="1">
                <a:solidFill>
                  <a:schemeClr val="bg1"/>
                </a:solidFill>
              </a:rPr>
            </a:br>
            <a:r>
              <a:rPr lang="ru-RU" sz="1600" b="1" i="1">
                <a:solidFill>
                  <a:schemeClr val="bg1"/>
                </a:solidFill>
              </a:rPr>
              <a:t>И </a:t>
            </a:r>
            <a:r>
              <a:rPr lang="ru-RU" sz="1600" b="1" i="1">
                <a:solidFill>
                  <a:schemeClr val="bg1"/>
                </a:solidFill>
              </a:rPr>
              <a:t>есть защита – многовековой опыт, который научил нас быть вместе </a:t>
            </a:r>
            <a:br>
              <a:rPr lang="ru-RU" sz="1600" b="1" i="1">
                <a:solidFill>
                  <a:schemeClr val="bg1"/>
                </a:solidFill>
              </a:rPr>
            </a:br>
            <a:r>
              <a:rPr lang="ru-RU" sz="1600" b="1" i="1">
                <a:solidFill>
                  <a:schemeClr val="bg1"/>
                </a:solidFill>
              </a:rPr>
              <a:t>и   в  </a:t>
            </a:r>
            <a:r>
              <a:rPr lang="ru-RU" sz="1600" b="1" i="1">
                <a:solidFill>
                  <a:schemeClr val="bg1"/>
                </a:solidFill>
              </a:rPr>
              <a:t>счастливые</a:t>
            </a:r>
            <a:r>
              <a:rPr lang="ru-RU" sz="1600" b="1" i="1">
                <a:solidFill>
                  <a:schemeClr val="bg1"/>
                </a:solidFill>
              </a:rPr>
              <a:t>,   </a:t>
            </a:r>
            <a:r>
              <a:rPr lang="ru-RU" sz="1600" b="1" i="1">
                <a:solidFill>
                  <a:schemeClr val="bg1"/>
                </a:solidFill>
              </a:rPr>
              <a:t>и </a:t>
            </a:r>
            <a:r>
              <a:rPr lang="ru-RU" sz="1600" b="1" i="1">
                <a:solidFill>
                  <a:schemeClr val="bg1"/>
                </a:solidFill>
              </a:rPr>
              <a:t>  в   трудные   времена</a:t>
            </a:r>
            <a:endParaRPr lang="ru-RU" sz="1600" b="1" i="1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0" b="1" i="1">
                <a:solidFill>
                  <a:schemeClr val="bg1"/>
                </a:solidFill>
              </a:rPr>
              <a:t>“</a:t>
            </a:r>
            <a:endParaRPr lang="ru-RU" sz="16000" b="1" i="1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0" b="1" i="1">
                <a:solidFill>
                  <a:schemeClr val="bg1"/>
                </a:solidFill>
              </a:rPr>
              <a:t>“</a:t>
            </a:r>
            <a:endParaRPr lang="ru-RU" sz="16000" b="1" i="1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400" i="1">
                <a:solidFill>
                  <a:schemeClr val="bg1"/>
                </a:solidFill>
              </a:rPr>
              <a:t>Президент Республики Беларусь </a:t>
            </a:r>
            <a:br>
              <a:rPr lang="ru-RU" sz="1400" i="1">
                <a:solidFill>
                  <a:schemeClr val="bg1"/>
                </a:solidFill>
              </a:rPr>
            </a:br>
            <a:r>
              <a:rPr lang="ru-RU" sz="1400" i="1">
                <a:solidFill>
                  <a:schemeClr val="bg1"/>
                </a:solidFill>
              </a:rPr>
              <a:t>А.Г.Лукашенко</a:t>
            </a:r>
            <a:r>
              <a:rPr lang="ru-RU" sz="1400" i="1">
                <a:solidFill>
                  <a:schemeClr val="bg1"/>
                </a:solidFill>
              </a:rPr>
              <a:t> </a:t>
            </a:r>
            <a:br>
              <a:rPr lang="ru-RU" sz="1400" i="1">
                <a:solidFill>
                  <a:schemeClr val="bg1"/>
                </a:solidFill>
              </a:rPr>
            </a:br>
            <a:r>
              <a:rPr lang="ru-RU" sz="1400" i="1">
                <a:solidFill>
                  <a:schemeClr val="bg1"/>
                </a:solidFill>
              </a:rPr>
              <a:t>на </a:t>
            </a:r>
            <a:r>
              <a:rPr lang="ru-RU" sz="1400" i="1">
                <a:solidFill>
                  <a:schemeClr val="bg1"/>
                </a:solidFill>
              </a:rPr>
              <a:t>патриотическом форуме «Мы – </a:t>
            </a:r>
            <a:r>
              <a:rPr lang="ru-RU" sz="1400" i="1">
                <a:solidFill>
                  <a:schemeClr val="bg1"/>
                </a:solidFill>
              </a:rPr>
              <a:t>беларусы</a:t>
            </a:r>
            <a:r>
              <a:rPr lang="ru-RU" sz="1400" i="1">
                <a:solidFill>
                  <a:schemeClr val="bg1"/>
                </a:solidFill>
              </a:rPr>
              <a:t>!»</a:t>
            </a:r>
            <a:r>
              <a:rPr lang="ru-RU" sz="1400" i="1">
                <a:solidFill>
                  <a:schemeClr val="bg1"/>
                </a:solidFill>
              </a:rPr>
              <a:t> </a:t>
            </a:r>
            <a:br>
              <a:rPr lang="ru-RU" sz="1400" i="1">
                <a:solidFill>
                  <a:schemeClr val="bg1"/>
                </a:solidFill>
              </a:rPr>
            </a:br>
            <a:r>
              <a:rPr lang="ru-RU" sz="1400" i="1">
                <a:solidFill>
                  <a:schemeClr val="bg1"/>
                </a:solidFill>
              </a:rPr>
              <a:t>17 </a:t>
            </a:r>
            <a:r>
              <a:rPr lang="ru-RU" sz="1400" i="1">
                <a:solidFill>
                  <a:schemeClr val="bg1"/>
                </a:solidFill>
              </a:rPr>
              <a:t>сентября 2023 г. </a:t>
            </a:r>
            <a:endParaRPr lang="ru-RU" sz="1400" i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500" b="1">
                <a:solidFill>
                  <a:schemeClr val="bg1"/>
                </a:solidFill>
              </a:rPr>
              <a:t>Материалы </a:t>
            </a:r>
            <a:br>
              <a:rPr lang="ru-RU" sz="2500" b="1">
                <a:solidFill>
                  <a:schemeClr val="bg1"/>
                </a:solidFill>
              </a:rPr>
            </a:br>
            <a:r>
              <a:rPr lang="ru-RU" sz="2500" b="1">
                <a:solidFill>
                  <a:schemeClr val="bg1"/>
                </a:solidFill>
              </a:rPr>
              <a:t>газеты </a:t>
            </a:r>
            <a:r>
              <a:rPr lang="ru-RU" sz="2500" b="1">
                <a:solidFill>
                  <a:schemeClr val="bg1"/>
                </a:solidFill>
              </a:rPr>
              <a:t>«СБ. Беларусь сегодня», </a:t>
            </a:r>
            <a:br>
              <a:rPr lang="ru-RU" sz="2500" b="1">
                <a:solidFill>
                  <a:schemeClr val="bg1"/>
                </a:solidFill>
              </a:rPr>
            </a:br>
            <a:r>
              <a:rPr lang="ru-RU" sz="2500" b="1">
                <a:solidFill>
                  <a:schemeClr val="bg1"/>
                </a:solidFill>
              </a:rPr>
              <a:t>рекомендуемые </a:t>
            </a:r>
            <a:r>
              <a:rPr lang="ru-RU" sz="2500" b="1">
                <a:solidFill>
                  <a:schemeClr val="bg1"/>
                </a:solidFill>
              </a:rPr>
              <a:t>для использования </a:t>
            </a:r>
            <a:br>
              <a:rPr lang="ru-RU" sz="2500" b="1">
                <a:solidFill>
                  <a:schemeClr val="bg1"/>
                </a:solidFill>
              </a:rPr>
            </a:br>
            <a:r>
              <a:rPr lang="ru-RU" sz="2500" b="1">
                <a:solidFill>
                  <a:schemeClr val="bg1"/>
                </a:solidFill>
              </a:rPr>
              <a:t>при </a:t>
            </a:r>
            <a:r>
              <a:rPr lang="ru-RU" sz="2500" b="1">
                <a:solidFill>
                  <a:schemeClr val="bg1"/>
                </a:solidFill>
              </a:rPr>
              <a:t>проведении ЕДИ</a:t>
            </a:r>
            <a:endParaRPr lang="ru-RU" sz="25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100" b="1">
                <a:solidFill>
                  <a:schemeClr val="bg1"/>
                </a:solidFill>
              </a:rPr>
              <a:t>НЕЗАВИСИМОСТИ </a:t>
            </a:r>
            <a:br>
              <a:rPr lang="ru-RU" sz="2100" b="1">
                <a:solidFill>
                  <a:schemeClr val="bg1"/>
                </a:solidFill>
              </a:rPr>
            </a:br>
            <a:r>
              <a:rPr lang="ru-RU" sz="2100" b="1">
                <a:solidFill>
                  <a:schemeClr val="bg1"/>
                </a:solidFill>
              </a:rPr>
              <a:t>НА ШТЫКАХ </a:t>
            </a:r>
            <a:br>
              <a:rPr lang="ru-RU" sz="2100" b="1">
                <a:solidFill>
                  <a:schemeClr val="bg1"/>
                </a:solidFill>
              </a:rPr>
            </a:br>
            <a:r>
              <a:rPr lang="ru-RU" sz="2100" b="1">
                <a:solidFill>
                  <a:schemeClr val="bg1"/>
                </a:solidFill>
              </a:rPr>
              <a:t>ОККУПАНТОВ </a:t>
            </a:r>
            <a:br>
              <a:rPr lang="ru-RU" sz="2100" b="1">
                <a:solidFill>
                  <a:schemeClr val="bg1"/>
                </a:solidFill>
              </a:rPr>
            </a:br>
            <a:r>
              <a:rPr lang="ru-RU" sz="2100" b="1">
                <a:solidFill>
                  <a:schemeClr val="bg1"/>
                </a:solidFill>
              </a:rPr>
              <a:t>НЕ БЫВАЕТ!</a:t>
            </a:r>
            <a:endParaRPr lang="ru-RU" sz="21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/>
              <a:t>Часть белорусских «активистов» пыталась найти себе покровителей </a:t>
            </a:r>
            <a:r>
              <a:rPr lang="ru-RU" sz="2000" b="1"/>
              <a:t>среди воюющих </a:t>
            </a:r>
            <a:r>
              <a:rPr lang="ru-RU" sz="2000" b="1"/>
              <a:t>держав либо заручиться их поддержкой. </a:t>
            </a:r>
            <a:endParaRPr/>
          </a:p>
          <a:p>
            <a:pPr>
              <a:defRPr/>
            </a:pPr>
            <a:r>
              <a:rPr lang="ru-RU" sz="2000" b="1"/>
              <a:t>Безрезультатно </a:t>
            </a:r>
            <a:endParaRPr lang="ru-RU" sz="2000" b="1"/>
          </a:p>
        </p:txBody>
      </p:sp>
      <p:sp>
        <p:nvSpPr>
          <p:cNvPr id="8" name="Прямоугольник 7"/>
          <p:cNvSpPr/>
          <p:nvPr/>
        </p:nvSpPr>
        <p:spPr bwMode="auto">
          <a:xfrm rot="5400000">
            <a:off x="385697" y="1760571"/>
            <a:ext cx="200206" cy="971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930" y="0"/>
            <a:ext cx="9130138" cy="51357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485799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500" b="1">
                <a:solidFill>
                  <a:schemeClr val="bg1"/>
                </a:solidFill>
              </a:rPr>
              <a:t>Реальную возможность </a:t>
            </a:r>
            <a:br>
              <a:rPr lang="ru-RU" sz="2500" b="1">
                <a:solidFill>
                  <a:schemeClr val="bg1"/>
                </a:solidFill>
              </a:rPr>
            </a:br>
            <a:r>
              <a:rPr lang="ru-RU" sz="2500" b="1">
                <a:solidFill>
                  <a:schemeClr val="bg1"/>
                </a:solidFill>
              </a:rPr>
              <a:t>государственности </a:t>
            </a:r>
            <a:br>
              <a:rPr lang="ru-RU" sz="2500" b="1">
                <a:solidFill>
                  <a:schemeClr val="bg1"/>
                </a:solidFill>
              </a:rPr>
            </a:br>
            <a:r>
              <a:rPr lang="ru-RU" sz="2500" b="1">
                <a:solidFill>
                  <a:schemeClr val="bg1"/>
                </a:solidFill>
              </a:rPr>
              <a:t>белорусам предоставила </a:t>
            </a:r>
            <a:br>
              <a:rPr lang="ru-RU" sz="2500" b="1">
                <a:solidFill>
                  <a:schemeClr val="bg1"/>
                </a:solidFill>
              </a:rPr>
            </a:br>
            <a:r>
              <a:rPr lang="ru-RU" sz="2500" b="1">
                <a:solidFill>
                  <a:schemeClr val="bg1"/>
                </a:solidFill>
              </a:rPr>
              <a:t>советская власть</a:t>
            </a:r>
            <a:endParaRPr lang="ru-RU" sz="25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900" b="1"/>
              <a:t>После создания 1 января </a:t>
            </a:r>
            <a:br>
              <a:rPr lang="ru-RU" sz="1900" b="1"/>
            </a:br>
            <a:r>
              <a:rPr lang="ru-RU" sz="1900" b="1"/>
              <a:t>1919 г. </a:t>
            </a:r>
            <a:r>
              <a:rPr lang="ru-RU" sz="1900" b="1"/>
              <a:t>Социалистической Советской Республики </a:t>
            </a:r>
            <a:r>
              <a:rPr lang="ru-RU" sz="1900" b="1"/>
              <a:t>Беларуси народ </a:t>
            </a:r>
            <a:r>
              <a:rPr lang="ru-RU" sz="1900" b="1"/>
              <a:t>получил реальную возможность самому вершить свою судьбу на родной </a:t>
            </a:r>
            <a:r>
              <a:rPr lang="ru-RU" sz="1900" b="1"/>
              <a:t>земле</a:t>
            </a:r>
            <a:endParaRPr lang="ru-RU" sz="1900" b="1"/>
          </a:p>
        </p:txBody>
      </p:sp>
      <p:sp>
        <p:nvSpPr>
          <p:cNvPr id="8" name="Прямоугольник 7"/>
          <p:cNvSpPr/>
          <p:nvPr/>
        </p:nvSpPr>
        <p:spPr bwMode="auto">
          <a:xfrm rot="5400000">
            <a:off x="385697" y="2114045"/>
            <a:ext cx="200206" cy="971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485799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</a:rPr>
              <a:t>После заключения в 1921 году </a:t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>
                <a:solidFill>
                  <a:schemeClr val="bg1"/>
                </a:solidFill>
              </a:rPr>
              <a:t>Рижского </a:t>
            </a:r>
            <a:r>
              <a:rPr lang="ru-RU" sz="2000" b="1">
                <a:solidFill>
                  <a:schemeClr val="bg1"/>
                </a:solidFill>
              </a:rPr>
              <a:t>мирного </a:t>
            </a:r>
            <a:r>
              <a:rPr lang="ru-RU" sz="2000" b="1">
                <a:solidFill>
                  <a:schemeClr val="bg1"/>
                </a:solidFill>
              </a:rPr>
              <a:t>договора </a:t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>
                <a:solidFill>
                  <a:schemeClr val="bg1"/>
                </a:solidFill>
              </a:rPr>
              <a:t>белорусский </a:t>
            </a:r>
            <a:r>
              <a:rPr lang="ru-RU" sz="2000" b="1">
                <a:solidFill>
                  <a:schemeClr val="bg1"/>
                </a:solidFill>
              </a:rPr>
              <a:t>народ познал </a:t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>
                <a:solidFill>
                  <a:schemeClr val="bg1"/>
                </a:solidFill>
              </a:rPr>
              <a:t>трагедию </a:t>
            </a:r>
            <a:r>
              <a:rPr lang="ru-RU" sz="2000" b="1">
                <a:solidFill>
                  <a:schemeClr val="bg1"/>
                </a:solidFill>
              </a:rPr>
              <a:t>национального </a:t>
            </a:r>
            <a:r>
              <a:rPr lang="ru-RU" sz="2000" b="1">
                <a:solidFill>
                  <a:schemeClr val="bg1"/>
                </a:solidFill>
              </a:rPr>
              <a:t>разъединения</a:t>
            </a:r>
            <a:endParaRPr lang="ru-RU" sz="20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 rot="5400000">
            <a:off x="385697" y="4346293"/>
            <a:ext cx="200206" cy="971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500" b="1" i="1"/>
              <a:t>Речь </a:t>
            </a:r>
            <a:r>
              <a:rPr lang="ru-RU" sz="1500" b="1" i="1"/>
              <a:t>Посполитая</a:t>
            </a:r>
            <a:r>
              <a:rPr lang="ru-RU" sz="1500" b="1" i="1"/>
              <a:t> </a:t>
            </a:r>
            <a:br>
              <a:rPr lang="en-US" sz="1500" b="1" i="1"/>
            </a:br>
            <a:r>
              <a:rPr lang="en-US" sz="1500" b="1" i="1"/>
              <a:t>XVII </a:t>
            </a:r>
            <a:r>
              <a:rPr lang="ru-RU" sz="1500" b="1" i="1"/>
              <a:t>век</a:t>
            </a:r>
            <a:endParaRPr lang="ru-RU" sz="15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485799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</a:rPr>
              <a:t>Рижский договор </a:t>
            </a:r>
            <a:r>
              <a:rPr lang="ru-RU" sz="2800" b="1">
                <a:solidFill>
                  <a:schemeClr val="bg1"/>
                </a:solidFill>
              </a:rPr>
              <a:t>носил</a:t>
            </a:r>
            <a:br>
              <a:rPr lang="ru-RU" sz="2800" b="1">
                <a:solidFill>
                  <a:schemeClr val="bg1"/>
                </a:solidFill>
              </a:rPr>
            </a:br>
            <a:r>
              <a:rPr lang="ru-RU" sz="2800" b="1">
                <a:solidFill>
                  <a:schemeClr val="bg1"/>
                </a:solidFill>
              </a:rPr>
              <a:t>антибелорусский</a:t>
            </a:r>
            <a:r>
              <a:rPr lang="ru-RU" sz="2800" b="1">
                <a:solidFill>
                  <a:schemeClr val="bg1"/>
                </a:solidFill>
              </a:rPr>
              <a:t> характер</a:t>
            </a:r>
            <a:endParaRPr lang="ru-RU" sz="28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85799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/>
              <a:t>В 1921 году Польша </a:t>
            </a:r>
            <a:r>
              <a:rPr lang="ru-RU" sz="2000" b="1"/>
              <a:t>стала государством, в котором поляки составляли только </a:t>
            </a:r>
            <a:r>
              <a:rPr lang="ru-RU" sz="2400" b="1"/>
              <a:t>64%</a:t>
            </a:r>
            <a:r>
              <a:rPr lang="ru-RU" sz="2000" b="1"/>
              <a:t> </a:t>
            </a:r>
            <a:r>
              <a:rPr lang="ru-RU" sz="2000" b="1"/>
              <a:t>населения</a:t>
            </a:r>
            <a:endParaRPr lang="ru-RU" sz="2000" b="1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  <a:endParaRPr lang="ru-RU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1043607" y="727690"/>
            <a:ext cx="4752527" cy="2906077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600" b="1" i="1">
                <a:solidFill>
                  <a:schemeClr val="bg1"/>
                </a:solidFill>
              </a:rPr>
              <a:t>Польша прекращает сотрудничество </a:t>
            </a:r>
            <a:r>
              <a:rPr lang="ru-RU" sz="2600" b="1" i="1">
                <a:solidFill>
                  <a:schemeClr val="bg1"/>
                </a:solidFill>
              </a:rPr>
              <a:t>в деле защиты прав национальных меньшинств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0" b="1" i="1">
                <a:solidFill>
                  <a:schemeClr val="bg1"/>
                </a:solidFill>
              </a:rPr>
              <a:t>“</a:t>
            </a:r>
            <a:endParaRPr lang="ru-RU" sz="16000" b="1" i="1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0" b="1" i="1">
                <a:solidFill>
                  <a:schemeClr val="bg1"/>
                </a:solidFill>
              </a:rPr>
              <a:t>“</a:t>
            </a:r>
            <a:endParaRPr lang="ru-RU" sz="16000" b="1" i="1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i="1">
                <a:solidFill>
                  <a:schemeClr val="bg1"/>
                </a:solidFill>
              </a:rPr>
              <a:t>Министр иностранных дел Польши Юзеф </a:t>
            </a:r>
            <a:r>
              <a:rPr lang="ru-RU" i="1">
                <a:solidFill>
                  <a:schemeClr val="bg1"/>
                </a:solidFill>
              </a:rPr>
              <a:t>Бек, </a:t>
            </a:r>
            <a:br>
              <a:rPr lang="ru-RU" i="1">
                <a:solidFill>
                  <a:schemeClr val="bg1"/>
                </a:solidFill>
              </a:rPr>
            </a:br>
            <a:r>
              <a:rPr lang="ru-RU" i="1">
                <a:solidFill>
                  <a:schemeClr val="bg1"/>
                </a:solidFill>
              </a:rPr>
              <a:t>1934 год</a:t>
            </a:r>
            <a:endParaRPr lang="ru-RU" i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485799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</a:rPr>
              <a:t>Политика польских властей в Западной Беларуси</a:t>
            </a:r>
            <a:endParaRPr lang="ru-RU" sz="2800" b="1">
              <a:solidFill>
                <a:schemeClr val="bg1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 bwMode="auto">
          <a:xfrm>
            <a:off x="0" y="0"/>
            <a:ext cx="2843807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20472" y="4189301"/>
            <a:ext cx="108010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>
                <a:solidFill>
                  <a:schemeClr val="bg1"/>
                </a:solidFill>
              </a:rPr>
              <a:t>Западная Беларусь превратилась </a:t>
            </a:r>
            <a:br>
              <a:rPr lang="en-US" sz="2200" b="1">
                <a:solidFill>
                  <a:schemeClr val="bg1"/>
                </a:solidFill>
              </a:rPr>
            </a:br>
            <a:r>
              <a:rPr lang="ru-RU" sz="2200" b="1">
                <a:solidFill>
                  <a:schemeClr val="bg1"/>
                </a:solidFill>
              </a:rPr>
              <a:t>в аграрно-сырьевой </a:t>
            </a:r>
            <a:r>
              <a:rPr lang="ru-RU" sz="2200" b="1">
                <a:solidFill>
                  <a:schemeClr val="bg1"/>
                </a:solidFill>
              </a:rPr>
              <a:t>регион польского </a:t>
            </a:r>
            <a:r>
              <a:rPr lang="ru-RU" sz="2200" b="1">
                <a:solidFill>
                  <a:schemeClr val="bg1"/>
                </a:solidFill>
              </a:rPr>
              <a:t>государства</a:t>
            </a:r>
            <a:endParaRPr lang="ru-RU" sz="2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R7-Office/7.4.0.112</Application>
  <DocSecurity>0</DocSecurity>
  <PresentationFormat>Экран (16:9)</PresentationFormat>
  <Paragraphs>0</Paragraphs>
  <Slides>23</Slides>
  <Notes>23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Александр</dc:creator>
  <cp:keywords/>
  <dc:description/>
  <dc:identifier/>
  <dc:language/>
  <cp:lastModifiedBy>Екатерина Подгайская</cp:lastModifiedBy>
  <cp:revision>193</cp:revision>
  <dcterms:created xsi:type="dcterms:W3CDTF">2024-07-24T10:48:12Z</dcterms:created>
  <dcterms:modified xsi:type="dcterms:W3CDTF">2024-09-27T05:02:47Z</dcterms:modified>
  <cp:category/>
  <cp:contentStatus/>
  <cp:version/>
</cp:coreProperties>
</file>